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770" r:id="rId2"/>
    <p:sldId id="751" r:id="rId3"/>
    <p:sldId id="771" r:id="rId4"/>
    <p:sldId id="772" r:id="rId5"/>
    <p:sldId id="782" r:id="rId6"/>
    <p:sldId id="783" r:id="rId7"/>
    <p:sldId id="762" r:id="rId8"/>
    <p:sldId id="780" r:id="rId9"/>
    <p:sldId id="784" r:id="rId10"/>
    <p:sldId id="781" r:id="rId11"/>
    <p:sldId id="7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autoAdjust="0"/>
    <p:restoredTop sz="91906" autoAdjust="0"/>
  </p:normalViewPr>
  <p:slideViewPr>
    <p:cSldViewPr snapToGrid="0">
      <p:cViewPr>
        <p:scale>
          <a:sx n="66" d="100"/>
          <a:sy n="66" d="100"/>
        </p:scale>
        <p:origin x="69" y="3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5/05/2023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219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that the animation showing the cross-section of the bar (1:40-1:45) isn’t very accurate </a:t>
            </a:r>
            <a:r>
              <a:rPr lang="en-AU"/>
              <a:t>– there </a:t>
            </a:r>
            <a:r>
              <a:rPr lang="en-AU" dirty="0"/>
              <a:t>should really be one big eddy current (or a number </a:t>
            </a:r>
            <a:r>
              <a:rPr lang="en-AU"/>
              <a:t>of concentric ones).</a:t>
            </a:r>
            <a:endParaRPr lang="en-AU" dirty="0"/>
          </a:p>
          <a:p>
            <a:r>
              <a:rPr lang="en-AU" dirty="0"/>
              <a:t>There’s another great video at https://youtu.be/wKFnk4R54ZQ</a:t>
            </a:r>
          </a:p>
        </p:txBody>
      </p:sp>
      <p:sp>
        <p:nvSpPr>
          <p:cNvPr id="4" name="Slide Number Placeholder 3"/>
          <p:cNvSpPr>
            <a:spLocks noGrp="1"/>
          </p:cNvSpPr>
          <p:nvPr>
            <p:ph type="sldNum" sz="quarter" idx="5"/>
          </p:nvPr>
        </p:nvSpPr>
        <p:spPr/>
        <p:txBody>
          <a:bodyPr/>
          <a:lstStyle/>
          <a:p>
            <a:fld id="{BBB84F7B-9A6B-4EB1-A821-DB6EB43AD65E}" type="slidenum">
              <a:rPr lang="en-AU" smtClean="0"/>
              <a:t>11</a:t>
            </a:fld>
            <a:endParaRPr lang="en-AU"/>
          </a:p>
        </p:txBody>
      </p:sp>
    </p:spTree>
    <p:extLst>
      <p:ext uri="{BB962C8B-B14F-4D97-AF65-F5344CB8AC3E}">
        <p14:creationId xmlns:p14="http://schemas.microsoft.com/office/powerpoint/2010/main" val="4165974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91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9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99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274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24 A (it is not unusual for the start-up current to be significantly higher than the FLC (full load current) – the heat this can cause can damage the motor, especially if it is started and stopped frequently over a short time period)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2.4 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Back emf will suddenly vanish, so net emf will return to 120 V and current will return to 24 A. This will quickly overheat the motor, potentially melting or distorting parts of it or its casing. Note that circuits with motors in them are usually designed with measures to protect themselves from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9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78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38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273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5/05/2023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5/05/2023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00B0F0"/>
            </a:solidFill>
          </a:ln>
        </p:spPr>
        <p:txBody>
          <a:bodyPr anchor="ctr">
            <a:normAutofit/>
          </a:bodyPr>
          <a:lstStyle/>
          <a:p>
            <a:r>
              <a:rPr lang="en-AU" dirty="0"/>
              <a:t>Other Applications of Electromagnetism</a:t>
            </a:r>
          </a:p>
        </p:txBody>
      </p:sp>
    </p:spTree>
    <p:extLst>
      <p:ext uri="{BB962C8B-B14F-4D97-AF65-F5344CB8AC3E}">
        <p14:creationId xmlns:p14="http://schemas.microsoft.com/office/powerpoint/2010/main" val="389087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689207"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Induction Hotplates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4" y="584775"/>
                <a:ext cx="12080983"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Induction hotplates work by passing a high-frequency alternating current through a coil underneath the glass surface of the cooktop.</a:t>
                </a:r>
              </a:p>
              <a:p>
                <a:pPr marL="457200" indent="-457200">
                  <a:buFont typeface="Arial" panose="020B0604020202020204" pitchFamily="34" charset="0"/>
                  <a:buChar char="•"/>
                </a:pPr>
                <a:r>
                  <a:rPr lang="en-AU" sz="2800" dirty="0"/>
                  <a:t>When a ferromagnetic pot/pan is placed on the cooktop, the system functions like a step down transformer, with the coil acting as the primary winding and the base of the pot/pan acting as a secondary winding with a single turn.</a:t>
                </a:r>
              </a:p>
              <a:p>
                <a:pPr marL="457200" indent="-457200">
                  <a:buFont typeface="Arial" panose="020B0604020202020204" pitchFamily="34" charset="0"/>
                  <a:buChar char="•"/>
                </a:pPr>
                <a:r>
                  <a:rPr lang="en-AU" sz="2800" dirty="0"/>
                  <a:t>This induces large eddy currents in the pot/pan, </a:t>
                </a:r>
                <a:br>
                  <a:rPr lang="en-AU" sz="2800" dirty="0"/>
                </a:br>
                <a:r>
                  <a:rPr lang="en-AU" sz="2800" dirty="0"/>
                  <a:t>which in turn heat it up (</a:t>
                </a:r>
                <a14:m>
                  <m:oMath xmlns:m="http://schemas.openxmlformats.org/officeDocument/2006/math">
                    <m:r>
                      <a:rPr lang="en-AU" sz="2800" b="0" i="1" smtClean="0">
                        <a:latin typeface="Cambria Math" panose="02040503050406030204" pitchFamily="18" charset="0"/>
                      </a:rPr>
                      <m:t>𝑃</m:t>
                    </m:r>
                    <m:r>
                      <a:rPr lang="en-AU" sz="2800" b="0" i="1" smtClean="0">
                        <a:latin typeface="Cambria Math" panose="02040503050406030204" pitchFamily="18" charset="0"/>
                      </a:rPr>
                      <m:t>=</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𝐼</m:t>
                        </m:r>
                      </m:e>
                      <m:sup>
                        <m:r>
                          <a:rPr lang="en-AU" sz="2800" b="0" i="1" smtClean="0">
                            <a:latin typeface="Cambria Math" panose="02040503050406030204" pitchFamily="18" charset="0"/>
                          </a:rPr>
                          <m:t>2</m:t>
                        </m:r>
                      </m:sup>
                    </m:sSup>
                    <m:r>
                      <a:rPr lang="en-AU" sz="2800" b="0" i="1" smtClean="0">
                        <a:latin typeface="Cambria Math" panose="02040503050406030204" pitchFamily="18" charset="0"/>
                      </a:rPr>
                      <m:t>𝑅</m:t>
                    </m:r>
                  </m:oMath>
                </a14:m>
                <a:r>
                  <a:rPr lang="en-AU" sz="2800" dirty="0"/>
                  <a:t>).</a:t>
                </a:r>
              </a:p>
              <a:p>
                <a:pPr marL="457200" indent="-457200">
                  <a:buFont typeface="Arial" panose="020B0604020202020204" pitchFamily="34" charset="0"/>
                  <a:buChar char="•"/>
                </a:pPr>
                <a:r>
                  <a:rPr lang="en-AU" sz="2800" dirty="0"/>
                  <a:t>Advantages:</a:t>
                </a:r>
              </a:p>
              <a:p>
                <a:pPr marL="914400" lvl="1" indent="-457200">
                  <a:buFont typeface="Arial" panose="020B0604020202020204" pitchFamily="34" charset="0"/>
                  <a:buChar char="•"/>
                </a:pPr>
                <a:r>
                  <a:rPr lang="en-AU" sz="2800" dirty="0"/>
                  <a:t>More efficient than traditional hotplates</a:t>
                </a:r>
              </a:p>
              <a:p>
                <a:pPr marL="914400" lvl="1" indent="-457200">
                  <a:buFont typeface="Arial" panose="020B0604020202020204" pitchFamily="34" charset="0"/>
                  <a:buChar char="•"/>
                </a:pPr>
                <a:r>
                  <a:rPr lang="en-AU" sz="2800" dirty="0"/>
                  <a:t>Glass surface remains at a relatively low (and</a:t>
                </a:r>
                <a:br>
                  <a:rPr lang="en-AU" sz="2800" dirty="0"/>
                </a:br>
                <a:r>
                  <a:rPr lang="en-AU" sz="2800" dirty="0"/>
                  <a:t>therefore safer) temperature</a:t>
                </a:r>
              </a:p>
              <a:p>
                <a:pPr marL="457200" indent="-457200">
                  <a:buFont typeface="Arial" panose="020B0604020202020204" pitchFamily="34" charset="0"/>
                  <a:buChar char="•"/>
                </a:pPr>
                <a:r>
                  <a:rPr lang="en-AU" sz="2800" dirty="0"/>
                  <a:t>Disadvantages:</a:t>
                </a:r>
              </a:p>
              <a:p>
                <a:pPr marL="914400" lvl="1" indent="-457200">
                  <a:buFont typeface="Arial" panose="020B0604020202020204" pitchFamily="34" charset="0"/>
                  <a:buChar char="•"/>
                </a:pPr>
                <a:r>
                  <a:rPr lang="en-AU" sz="2800" dirty="0"/>
                  <a:t>Doesn’t work on non-ferromagnetic materials</a:t>
                </a:r>
              </a:p>
              <a:p>
                <a:pPr marL="914400" lvl="1" indent="-457200">
                  <a:buFont typeface="Arial" panose="020B0604020202020204" pitchFamily="34" charset="0"/>
                  <a:buChar char="•"/>
                </a:pPr>
                <a:r>
                  <a:rPr lang="en-AU" sz="2800" dirty="0"/>
                  <a:t>Less cost-effective than gas</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4" y="584775"/>
                <a:ext cx="12080983" cy="6124754"/>
              </a:xfrm>
              <a:prstGeom prst="rect">
                <a:avLst/>
              </a:prstGeom>
              <a:blipFill>
                <a:blip r:embed="rId3"/>
                <a:stretch>
                  <a:fillRect l="-908" t="-995" r="-202" b="-1891"/>
                </a:stretch>
              </a:blipFill>
            </p:spPr>
            <p:txBody>
              <a:bodyPr/>
              <a:lstStyle/>
              <a:p>
                <a:r>
                  <a:rPr lang="en-AU">
                    <a:noFill/>
                  </a:rPr>
                  <a:t> </a:t>
                </a:r>
              </a:p>
            </p:txBody>
          </p:sp>
        </mc:Fallback>
      </mc:AlternateContent>
      <p:pic>
        <p:nvPicPr>
          <p:cNvPr id="3074" name="Picture 2">
            <a:extLst>
              <a:ext uri="{FF2B5EF4-FFF2-40B4-BE49-F238E27FC236}">
                <a16:creationId xmlns:a16="http://schemas.microsoft.com/office/drawing/2014/main" id="{6C4DFC1F-1188-B0B0-66C7-A56672988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399" y="2930925"/>
            <a:ext cx="4321601" cy="392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induction heating. How does it work. See live demonstrations-00.00.14.040-00.02.17.440">
            <a:hlinkClick r:id="" action="ppaction://media"/>
            <a:extLst>
              <a:ext uri="{FF2B5EF4-FFF2-40B4-BE49-F238E27FC236}">
                <a16:creationId xmlns:a16="http://schemas.microsoft.com/office/drawing/2014/main" id="{23659D1A-1463-C78F-8CE6-62C8E1C6AF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45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2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89102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Motors Review</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260185"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In an electric motor, a current is passed through a coil (a.k.a. armature) in a magnetic field, which applies opposite vertical forces to the two sides of the coil perpendicular to the field.</a:t>
            </a:r>
          </a:p>
          <a:p>
            <a:pPr marL="457200" indent="-457200">
              <a:buFont typeface="Arial" panose="020B0604020202020204" pitchFamily="34" charset="0"/>
              <a:buChar char="•"/>
            </a:pPr>
            <a:r>
              <a:rPr lang="en-AU" sz="2800" dirty="0"/>
              <a:t>These forces produce a torque on the coil,</a:t>
            </a:r>
            <a:br>
              <a:rPr lang="en-AU" sz="2800" dirty="0"/>
            </a:br>
            <a:r>
              <a:rPr lang="en-AU" sz="2800" dirty="0"/>
              <a:t>causing the shaft to rotate.</a:t>
            </a:r>
          </a:p>
          <a:p>
            <a:pPr marL="457200" indent="-457200">
              <a:buFont typeface="Arial" panose="020B0604020202020204" pitchFamily="34" charset="0"/>
              <a:buChar char="•"/>
            </a:pPr>
            <a:r>
              <a:rPr lang="en-AU" sz="2800" dirty="0"/>
              <a:t>As the coil rotates, the split ring </a:t>
            </a:r>
            <a:br>
              <a:rPr lang="en-AU" sz="2800" dirty="0"/>
            </a:br>
            <a:r>
              <a:rPr lang="en-AU" sz="2800" dirty="0"/>
              <a:t>commutator regularly reverses the </a:t>
            </a:r>
            <a:br>
              <a:rPr lang="en-AU" sz="2800" dirty="0"/>
            </a:br>
            <a:r>
              <a:rPr lang="en-AU" sz="2800" dirty="0"/>
              <a:t>direction of the current, maintaining </a:t>
            </a:r>
            <a:br>
              <a:rPr lang="en-AU" sz="2800" dirty="0"/>
            </a:br>
            <a:r>
              <a:rPr lang="en-AU" sz="2800" dirty="0"/>
              <a:t>the direction of the torque on the coil.</a:t>
            </a:r>
          </a:p>
        </p:txBody>
      </p:sp>
      <p:pic>
        <p:nvPicPr>
          <p:cNvPr id="1026" name="Picture 2">
            <a:extLst>
              <a:ext uri="{FF2B5EF4-FFF2-40B4-BE49-F238E27FC236}">
                <a16:creationId xmlns:a16="http://schemas.microsoft.com/office/drawing/2014/main" id="{D7CDD09B-E4F0-3CE3-CC00-32B442EF2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745" y="2250503"/>
            <a:ext cx="5635256" cy="460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38689"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Generators Review</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9300756"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A generator is essentially the opposite of a motor: an external force rotates a coil in a magnetic field, inducing an emf.</a:t>
            </a:r>
          </a:p>
          <a:p>
            <a:pPr marL="457200" indent="-457200">
              <a:buFont typeface="Arial" panose="020B0604020202020204" pitchFamily="34" charset="0"/>
              <a:buChar char="•"/>
            </a:pPr>
            <a:r>
              <a:rPr lang="en-AU" sz="2800" dirty="0"/>
              <a:t>Faraday’s law tells us that the magnitude of this emf is proportional to the change in magnetic flux over time.</a:t>
            </a:r>
          </a:p>
          <a:p>
            <a:pPr marL="457200" indent="-457200">
              <a:buFont typeface="Arial" panose="020B0604020202020204" pitchFamily="34" charset="0"/>
              <a:buChar char="•"/>
            </a:pPr>
            <a:r>
              <a:rPr lang="en-AU" sz="2800" dirty="0"/>
              <a:t>Lenz’s law tells us that the induced current produces a magnetic field that opposes the change in flux.</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So what do we find if we apply these laws to a motor?</a:t>
            </a:r>
          </a:p>
        </p:txBody>
      </p:sp>
      <p:pic>
        <p:nvPicPr>
          <p:cNvPr id="7" name="Picture 6" descr="A picture containing text&#10;&#10;Description automatically generated">
            <a:extLst>
              <a:ext uri="{FF2B5EF4-FFF2-40B4-BE49-F238E27FC236}">
                <a16:creationId xmlns:a16="http://schemas.microsoft.com/office/drawing/2014/main" id="{227D7852-F254-FF18-4B2E-1CD19D4B4DDA}"/>
              </a:ext>
            </a:extLst>
          </p:cNvPr>
          <p:cNvPicPr>
            <a:picLocks noChangeAspect="1"/>
          </p:cNvPicPr>
          <p:nvPr/>
        </p:nvPicPr>
        <p:blipFill rotWithShape="1">
          <a:blip r:embed="rId3">
            <a:extLst>
              <a:ext uri="{28A0092B-C50C-407E-A947-70E740481C1C}">
                <a14:useLocalDpi xmlns:a14="http://schemas.microsoft.com/office/drawing/2010/main" val="0"/>
              </a:ext>
            </a:extLst>
          </a:blip>
          <a:srcRect l="26786" t="6476" r="32500" b="6095"/>
          <a:stretch/>
        </p:blipFill>
        <p:spPr>
          <a:xfrm>
            <a:off x="8379823" y="2400656"/>
            <a:ext cx="3694611" cy="4462701"/>
          </a:xfrm>
          <a:prstGeom prst="rect">
            <a:avLst/>
          </a:prstGeom>
        </p:spPr>
      </p:pic>
    </p:spTree>
    <p:extLst>
      <p:ext uri="{BB962C8B-B14F-4D97-AF65-F5344CB8AC3E}">
        <p14:creationId xmlns:p14="http://schemas.microsoft.com/office/powerpoint/2010/main" val="220614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88218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Back emf</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1416940" cy="4832092"/>
          </a:xfrm>
          <a:prstGeom prst="rect">
            <a:avLst/>
          </a:prstGeom>
          <a:noFill/>
        </p:spPr>
        <p:txBody>
          <a:bodyPr wrap="square" rtlCol="0">
            <a:spAutoFit/>
          </a:bodyPr>
          <a:lstStyle/>
          <a:p>
            <a:pPr marL="457200" indent="-457200">
              <a:buFont typeface="Arial" panose="020B0604020202020204" pitchFamily="34" charset="0"/>
              <a:buChar char="•"/>
            </a:pPr>
            <a:r>
              <a:rPr lang="en-AU" sz="2800" dirty="0"/>
              <a:t>As a motor armature rotates, the magnetic flux through it changes:</a:t>
            </a:r>
          </a:p>
          <a:p>
            <a:pPr marL="914400" lvl="1" indent="-457200">
              <a:buFont typeface="Arial" panose="020B0604020202020204" pitchFamily="34" charset="0"/>
              <a:buChar char="•"/>
            </a:pPr>
            <a:r>
              <a:rPr lang="en-AU" sz="2800" dirty="0"/>
              <a:t>It is 0 when the armature is parallel to the field</a:t>
            </a:r>
          </a:p>
          <a:p>
            <a:pPr marL="914400" lvl="1" indent="-457200">
              <a:buFont typeface="Arial" panose="020B0604020202020204" pitchFamily="34" charset="0"/>
              <a:buChar char="•"/>
            </a:pPr>
            <a:r>
              <a:rPr lang="en-AU" sz="2800" dirty="0"/>
              <a:t>It reaches a maximum when the armature is perpendicular to the field</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By applying Faraday’s law and Lenz’s law, we </a:t>
            </a:r>
            <a:br>
              <a:rPr lang="en-AU" sz="2800" dirty="0"/>
            </a:br>
            <a:r>
              <a:rPr lang="en-AU" sz="2800" dirty="0"/>
              <a:t>can see that the motor will act as a generator: </a:t>
            </a:r>
            <a:br>
              <a:rPr lang="en-AU" sz="2800" dirty="0"/>
            </a:br>
            <a:r>
              <a:rPr lang="en-AU" sz="2800" dirty="0"/>
              <a:t>an emf will be induced to oppose the change </a:t>
            </a:r>
            <a:br>
              <a:rPr lang="en-AU" sz="2800" dirty="0"/>
            </a:br>
            <a:r>
              <a:rPr lang="en-AU" sz="2800" dirty="0"/>
              <a:t>in flux. </a:t>
            </a:r>
          </a:p>
          <a:p>
            <a:pPr marL="457200" indent="-457200">
              <a:buFont typeface="Arial" panose="020B0604020202020204" pitchFamily="34" charset="0"/>
              <a:buChar char="•"/>
            </a:pPr>
            <a:r>
              <a:rPr lang="en-AU" sz="2800" dirty="0"/>
              <a:t>Since the direction of this emf is opposite to </a:t>
            </a:r>
            <a:br>
              <a:rPr lang="en-AU" sz="2800" dirty="0"/>
            </a:br>
            <a:r>
              <a:rPr lang="en-AU" sz="2800" dirty="0"/>
              <a:t>that of the emf applied by the power supply, </a:t>
            </a:r>
            <a:br>
              <a:rPr lang="en-AU" sz="2800" dirty="0"/>
            </a:br>
            <a:r>
              <a:rPr lang="en-AU" sz="2800" dirty="0"/>
              <a:t>it is called </a:t>
            </a:r>
            <a:r>
              <a:rPr lang="en-AU" sz="2800" b="1" dirty="0"/>
              <a:t>back emf</a:t>
            </a:r>
            <a:r>
              <a:rPr lang="en-AU" sz="2800" dirty="0"/>
              <a:t> (or counter emf).</a:t>
            </a:r>
          </a:p>
        </p:txBody>
      </p:sp>
      <p:sp>
        <p:nvSpPr>
          <p:cNvPr id="2" name="Rectangle 1">
            <a:extLst>
              <a:ext uri="{FF2B5EF4-FFF2-40B4-BE49-F238E27FC236}">
                <a16:creationId xmlns:a16="http://schemas.microsoft.com/office/drawing/2014/main" id="{F49DEE12-FBD1-168C-E690-EE825132553E}"/>
              </a:ext>
            </a:extLst>
          </p:cNvPr>
          <p:cNvSpPr/>
          <p:nvPr/>
        </p:nvSpPr>
        <p:spPr>
          <a:xfrm>
            <a:off x="9209314" y="6505303"/>
            <a:ext cx="1711235" cy="248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4B97FEF0-AF5B-6EA9-CAC9-AA5E12E08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58" y="2083807"/>
            <a:ext cx="4313705" cy="35269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0B0F97-DC8B-C40B-C6D1-71EE0983989F}"/>
                  </a:ext>
                </a:extLst>
              </p:cNvPr>
              <p:cNvSpPr txBox="1"/>
              <p:nvPr/>
            </p:nvSpPr>
            <p:spPr>
              <a:xfrm>
                <a:off x="7498776" y="5610778"/>
                <a:ext cx="4641668" cy="1200329"/>
              </a:xfrm>
              <a:prstGeom prst="rect">
                <a:avLst/>
              </a:prstGeom>
              <a:noFill/>
            </p:spPr>
            <p:txBody>
              <a:bodyPr wrap="square" rtlCol="0">
                <a:spAutoFit/>
              </a:bodyPr>
              <a:lstStyle/>
              <a:p>
                <a:pPr algn="ctr"/>
                <a:r>
                  <a:rPr lang="en-AU" dirty="0"/>
                  <a:t>Previously we used the right hand rule (</a:t>
                </a:r>
                <a14:m>
                  <m:oMath xmlns:m="http://schemas.openxmlformats.org/officeDocument/2006/math">
                    <m:r>
                      <a:rPr lang="en-AU" b="0" i="1" smtClean="0">
                        <a:latin typeface="Cambria Math" panose="02040503050406030204" pitchFamily="18" charset="0"/>
                      </a:rPr>
                      <m:t>𝐼</m:t>
                    </m:r>
                  </m:oMath>
                </a14:m>
                <a:r>
                  <a:rPr lang="en-AU" dirty="0"/>
                  <a:t> to </a:t>
                </a:r>
                <a14:m>
                  <m:oMath xmlns:m="http://schemas.openxmlformats.org/officeDocument/2006/math">
                    <m:r>
                      <a:rPr lang="en-AU" b="0" i="1" smtClean="0">
                        <a:latin typeface="Cambria Math" panose="02040503050406030204" pitchFamily="18" charset="0"/>
                      </a:rPr>
                      <m:t>𝐵</m:t>
                    </m:r>
                  </m:oMath>
                </a14:m>
                <a:r>
                  <a:rPr lang="en-AU" dirty="0"/>
                  <a:t>) to confirm the direction of the force on the coil. But if the coil starts moving that way, what is the direction of the induced emf (</a:t>
                </a:r>
                <a14:m>
                  <m:oMath xmlns:m="http://schemas.openxmlformats.org/officeDocument/2006/math">
                    <m:r>
                      <a:rPr lang="en-AU" b="0" i="1" smtClean="0">
                        <a:latin typeface="Cambria Math" panose="02040503050406030204" pitchFamily="18" charset="0"/>
                      </a:rPr>
                      <m:t>𝑣</m:t>
                    </m:r>
                  </m:oMath>
                </a14:m>
                <a:r>
                  <a:rPr lang="en-AU" dirty="0"/>
                  <a:t> to </a:t>
                </a:r>
                <a14:m>
                  <m:oMath xmlns:m="http://schemas.openxmlformats.org/officeDocument/2006/math">
                    <m:r>
                      <a:rPr lang="en-AU" b="0" i="1" smtClean="0">
                        <a:latin typeface="Cambria Math" panose="02040503050406030204" pitchFamily="18" charset="0"/>
                      </a:rPr>
                      <m:t>𝐵</m:t>
                    </m:r>
                  </m:oMath>
                </a14:m>
                <a:r>
                  <a:rPr lang="en-AU" dirty="0"/>
                  <a:t>)?</a:t>
                </a:r>
              </a:p>
            </p:txBody>
          </p:sp>
        </mc:Choice>
        <mc:Fallback xmlns="">
          <p:sp>
            <p:nvSpPr>
              <p:cNvPr id="6" name="TextBox 5">
                <a:extLst>
                  <a:ext uri="{FF2B5EF4-FFF2-40B4-BE49-F238E27FC236}">
                    <a16:creationId xmlns:a16="http://schemas.microsoft.com/office/drawing/2014/main" id="{B90B0F97-DC8B-C40B-C6D1-71EE0983989F}"/>
                  </a:ext>
                </a:extLst>
              </p:cNvPr>
              <p:cNvSpPr txBox="1">
                <a:spLocks noRot="1" noChangeAspect="1" noMove="1" noResize="1" noEditPoints="1" noAdjustHandles="1" noChangeArrowheads="1" noChangeShapeType="1" noTextEdit="1"/>
              </p:cNvSpPr>
              <p:nvPr/>
            </p:nvSpPr>
            <p:spPr>
              <a:xfrm>
                <a:off x="7498776" y="5610778"/>
                <a:ext cx="4641668" cy="1200329"/>
              </a:xfrm>
              <a:prstGeom prst="rect">
                <a:avLst/>
              </a:prstGeom>
              <a:blipFill>
                <a:blip r:embed="rId4"/>
                <a:stretch>
                  <a:fillRect l="-919" t="-2538" r="-1706" b="-7107"/>
                </a:stretch>
              </a:blipFill>
            </p:spPr>
            <p:txBody>
              <a:bodyPr/>
              <a:lstStyle/>
              <a:p>
                <a:r>
                  <a:rPr lang="en-AU">
                    <a:noFill/>
                  </a:rPr>
                  <a:t> </a:t>
                </a:r>
              </a:p>
            </p:txBody>
          </p:sp>
        </mc:Fallback>
      </mc:AlternateContent>
    </p:spTree>
    <p:extLst>
      <p:ext uri="{BB962C8B-B14F-4D97-AF65-F5344CB8AC3E}">
        <p14:creationId xmlns:p14="http://schemas.microsoft.com/office/powerpoint/2010/main" val="17752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88218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Back emf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3" y="584775"/>
                <a:ext cx="11416940" cy="6072432"/>
              </a:xfrm>
              <a:prstGeom prst="rect">
                <a:avLst/>
              </a:prstGeom>
              <a:noFill/>
            </p:spPr>
            <p:txBody>
              <a:bodyPr wrap="square" rtlCol="0">
                <a:spAutoFit/>
              </a:bodyPr>
              <a:lstStyle/>
              <a:p>
                <a:pPr marL="457200" indent="-457200">
                  <a:buFont typeface="Arial" panose="020B0604020202020204" pitchFamily="34" charset="0"/>
                  <a:buChar char="•"/>
                </a:pPr>
                <a:r>
                  <a:rPr lang="en-AU" sz="2800" dirty="0"/>
                  <a:t>Looking back at Faraday’s law, what will happen to the magnitude of the back emf as the motor picks up speed?</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𝜀</m:t>
                      </m:r>
                      <m:r>
                        <a:rPr lang="en-AU" sz="2800" b="0" i="1" smtClean="0">
                          <a:latin typeface="Cambria Math" panose="02040503050406030204" pitchFamily="18" charset="0"/>
                        </a:rPr>
                        <m:t>=−</m:t>
                      </m:r>
                      <m:r>
                        <a:rPr lang="en-AU" sz="2800" b="0" i="1" smtClean="0">
                          <a:latin typeface="Cambria Math" panose="02040503050406030204" pitchFamily="18" charset="0"/>
                        </a:rPr>
                        <m:t>𝑁</m:t>
                      </m:r>
                      <m:f>
                        <m:fPr>
                          <m:ctrlPr>
                            <a:rPr lang="en-AU" sz="2800" b="0" i="1" smtClean="0">
                              <a:latin typeface="Cambria Math" panose="02040503050406030204" pitchFamily="18" charset="0"/>
                            </a:rPr>
                          </m:ctrlPr>
                        </m:fPr>
                        <m:num>
                          <m:r>
                            <m:rPr>
                              <m:sty m:val="p"/>
                            </m:rPr>
                            <a:rPr lang="en-AU" sz="2800" b="0" i="0" smtClean="0">
                              <a:latin typeface="Cambria Math" panose="02040503050406030204" pitchFamily="18" charset="0"/>
                            </a:rPr>
                            <m:t>ΔΦ</m:t>
                          </m:r>
                        </m:num>
                        <m:den>
                          <m:r>
                            <a:rPr lang="en-AU" sz="2800" b="0" i="1" smtClean="0">
                              <a:latin typeface="Cambria Math" panose="02040503050406030204" pitchFamily="18" charset="0"/>
                            </a:rPr>
                            <m:t>𝑡</m:t>
                          </m:r>
                        </m:den>
                      </m:f>
                    </m:oMath>
                  </m:oMathPara>
                </a14:m>
                <a:endParaRPr lang="en-AU" sz="2800" dirty="0"/>
              </a:p>
              <a:p>
                <a:pPr marL="457200" indent="-457200">
                  <a:buFont typeface="Arial" panose="020B0604020202020204" pitchFamily="34" charset="0"/>
                  <a:buChar char="•"/>
                </a:pPr>
                <a:r>
                  <a:rPr lang="en-AU" sz="2800" dirty="0"/>
                  <a:t>Since the amount of time taken for the flux to change (</a:t>
                </a:r>
                <a14:m>
                  <m:oMath xmlns:m="http://schemas.openxmlformats.org/officeDocument/2006/math">
                    <m:r>
                      <a:rPr lang="en-AU" sz="2800" b="0" i="1" smtClean="0">
                        <a:latin typeface="Cambria Math" panose="02040503050406030204" pitchFamily="18" charset="0"/>
                      </a:rPr>
                      <m:t>𝑡</m:t>
                    </m:r>
                  </m:oMath>
                </a14:m>
                <a:r>
                  <a:rPr lang="en-AU" sz="2800" dirty="0"/>
                  <a:t>) decreases as the motor rotates faster, the back emf gradually</a:t>
                </a:r>
                <a:br>
                  <a:rPr lang="en-AU" sz="2800" dirty="0"/>
                </a:br>
                <a:r>
                  <a:rPr lang="en-AU" sz="2800" dirty="0"/>
                  <a:t>increases until the motor reaches a steady </a:t>
                </a:r>
                <a:br>
                  <a:rPr lang="en-AU" sz="2800" dirty="0"/>
                </a:br>
                <a:r>
                  <a:rPr lang="en-AU" sz="2800" dirty="0"/>
                  <a:t>speed.</a:t>
                </a:r>
              </a:p>
              <a:p>
                <a:pPr marL="914400" lvl="1" indent="-457200">
                  <a:buFont typeface="Arial" panose="020B0604020202020204" pitchFamily="34" charset="0"/>
                  <a:buChar char="•"/>
                </a:pPr>
                <a:r>
                  <a:rPr lang="en-AU" sz="2800" dirty="0"/>
                  <a:t>net (total) emf = supply emf – back emf</a:t>
                </a:r>
              </a:p>
              <a:p>
                <a:pPr marL="457200" indent="-457200">
                  <a:buFont typeface="Arial" panose="020B0604020202020204" pitchFamily="34" charset="0"/>
                  <a:buChar char="•"/>
                </a:pPr>
                <a:r>
                  <a:rPr lang="en-AU" sz="2800" dirty="0"/>
                  <a:t>In an ideal motor (with no friction, load, or </a:t>
                </a:r>
                <a:br>
                  <a:rPr lang="en-AU" sz="2800" dirty="0"/>
                </a:br>
                <a:r>
                  <a:rPr lang="en-AU" sz="2800" dirty="0"/>
                  <a:t>resistance), the back emf would eventually</a:t>
                </a:r>
                <a:br>
                  <a:rPr lang="en-AU" sz="2800" dirty="0"/>
                </a:br>
                <a:r>
                  <a:rPr lang="en-AU" sz="2800" dirty="0"/>
                  <a:t>match the supply emf, giving the motor a </a:t>
                </a:r>
                <a:br>
                  <a:rPr lang="en-AU" sz="2800" dirty="0"/>
                </a:br>
                <a:r>
                  <a:rPr lang="en-AU" sz="2800" dirty="0"/>
                  <a:t>maximum speed (no </a:t>
                </a:r>
                <a14:m>
                  <m:oMath xmlns:m="http://schemas.openxmlformats.org/officeDocument/2006/math">
                    <m:r>
                      <a:rPr lang="en-AU" sz="2800" b="0" i="1" smtClean="0">
                        <a:latin typeface="Cambria Math" panose="02040503050406030204" pitchFamily="18" charset="0"/>
                      </a:rPr>
                      <m:t>𝜀</m:t>
                    </m:r>
                  </m:oMath>
                </a14:m>
                <a:r>
                  <a:rPr lang="en-AU" sz="2800" dirty="0"/>
                  <a:t> </a:t>
                </a:r>
                <a:r>
                  <a:rPr lang="en-AU" sz="2800" dirty="0">
                    <a:sym typeface="Wingdings" panose="05000000000000000000" pitchFamily="2" charset="2"/>
                  </a:rPr>
                  <a:t> no </a:t>
                </a:r>
                <a14:m>
                  <m:oMath xmlns:m="http://schemas.openxmlformats.org/officeDocument/2006/math">
                    <m:r>
                      <a:rPr lang="en-AU" sz="2800" b="0" i="1" smtClean="0">
                        <a:latin typeface="Cambria Math" panose="02040503050406030204" pitchFamily="18" charset="0"/>
                        <a:sym typeface="Wingdings" panose="05000000000000000000" pitchFamily="2" charset="2"/>
                      </a:rPr>
                      <m:t>𝐼</m:t>
                    </m:r>
                  </m:oMath>
                </a14:m>
                <a:r>
                  <a:rPr lang="en-AU" sz="2800" dirty="0"/>
                  <a:t> </a:t>
                </a:r>
                <a:r>
                  <a:rPr lang="en-AU" sz="2800" dirty="0">
                    <a:sym typeface="Wingdings" panose="05000000000000000000" pitchFamily="2" charset="2"/>
                  </a:rPr>
                  <a:t> no </a:t>
                </a:r>
                <a14:m>
                  <m:oMath xmlns:m="http://schemas.openxmlformats.org/officeDocument/2006/math">
                    <m:r>
                      <a:rPr lang="en-AU" sz="2800" b="0" i="1" smtClean="0">
                        <a:latin typeface="Cambria Math" panose="02040503050406030204" pitchFamily="18" charset="0"/>
                        <a:sym typeface="Wingdings" panose="05000000000000000000" pitchFamily="2" charset="2"/>
                      </a:rPr>
                      <m:t>𝐹</m:t>
                    </m:r>
                  </m:oMath>
                </a14:m>
                <a:r>
                  <a:rPr lang="en-AU" sz="2800" dirty="0"/>
                  <a:t> </a:t>
                </a:r>
                <a:r>
                  <a:rPr lang="en-AU" sz="2800" dirty="0">
                    <a:sym typeface="Wingdings" panose="05000000000000000000" pitchFamily="2" charset="2"/>
                  </a:rPr>
                  <a:t> </a:t>
                </a:r>
                <a:br>
                  <a:rPr lang="en-AU" sz="2800" dirty="0">
                    <a:sym typeface="Wingdings" panose="05000000000000000000" pitchFamily="2" charset="2"/>
                  </a:rPr>
                </a:br>
                <a:r>
                  <a:rPr lang="en-AU" sz="2800" dirty="0">
                    <a:sym typeface="Wingdings" panose="05000000000000000000" pitchFamily="2" charset="2"/>
                  </a:rPr>
                  <a:t>no </a:t>
                </a:r>
                <a14:m>
                  <m:oMath xmlns:m="http://schemas.openxmlformats.org/officeDocument/2006/math">
                    <m:r>
                      <a:rPr lang="en-AU" sz="2800" b="0" i="1" smtClean="0">
                        <a:latin typeface="Cambria Math" panose="02040503050406030204" pitchFamily="18" charset="0"/>
                        <a:sym typeface="Wingdings" panose="05000000000000000000" pitchFamily="2" charset="2"/>
                      </a:rPr>
                      <m:t>𝑎</m:t>
                    </m:r>
                  </m:oMath>
                </a14:m>
                <a:r>
                  <a:rPr lang="en-AU" sz="2800" dirty="0"/>
                  <a:t>).</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3" y="584775"/>
                <a:ext cx="11416940" cy="6072432"/>
              </a:xfrm>
              <a:prstGeom prst="rect">
                <a:avLst/>
              </a:prstGeom>
              <a:blipFill>
                <a:blip r:embed="rId3"/>
                <a:stretch>
                  <a:fillRect l="-961" t="-1004" r="-320" b="-1908"/>
                </a:stretch>
              </a:blipFill>
            </p:spPr>
            <p:txBody>
              <a:bodyPr/>
              <a:lstStyle/>
              <a:p>
                <a:r>
                  <a:rPr lang="en-AU">
                    <a:noFill/>
                  </a:rPr>
                  <a:t> </a:t>
                </a:r>
              </a:p>
            </p:txBody>
          </p:sp>
        </mc:Fallback>
      </mc:AlternateContent>
      <p:sp>
        <p:nvSpPr>
          <p:cNvPr id="2" name="Rectangle 1">
            <a:extLst>
              <a:ext uri="{FF2B5EF4-FFF2-40B4-BE49-F238E27FC236}">
                <a16:creationId xmlns:a16="http://schemas.microsoft.com/office/drawing/2014/main" id="{F49DEE12-FBD1-168C-E690-EE825132553E}"/>
              </a:ext>
            </a:extLst>
          </p:cNvPr>
          <p:cNvSpPr/>
          <p:nvPr/>
        </p:nvSpPr>
        <p:spPr>
          <a:xfrm>
            <a:off x="9209314" y="6505303"/>
            <a:ext cx="1711235" cy="248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a:extLst>
              <a:ext uri="{FF2B5EF4-FFF2-40B4-BE49-F238E27FC236}">
                <a16:creationId xmlns:a16="http://schemas.microsoft.com/office/drawing/2014/main" id="{1C1FBD6A-2570-2E7D-835A-2BB9222C63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4" t="987" r="759" b="1177"/>
          <a:stretch/>
        </p:blipFill>
        <p:spPr bwMode="auto">
          <a:xfrm>
            <a:off x="7027000" y="3311434"/>
            <a:ext cx="5165000" cy="354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88218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Back emf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3" y="584775"/>
                <a:ext cx="11416940" cy="2677656"/>
              </a:xfrm>
              <a:prstGeom prst="rect">
                <a:avLst/>
              </a:prstGeom>
              <a:noFill/>
            </p:spPr>
            <p:txBody>
              <a:bodyPr wrap="square" rtlCol="0">
                <a:spAutoFit/>
              </a:bodyPr>
              <a:lstStyle/>
              <a:p>
                <a:pPr marL="457200" indent="-457200">
                  <a:buFont typeface="Arial" panose="020B0604020202020204" pitchFamily="34" charset="0"/>
                  <a:buChar char="•"/>
                </a:pPr>
                <a:r>
                  <a:rPr lang="en-AU" sz="2800" dirty="0"/>
                  <a:t>When a motor encounters a load (e.g. a drill motor drilling into wood, a car motor overcoming friction between the tyres and the road), the motor’s speed decreases, increasing </a:t>
                </a:r>
                <a14:m>
                  <m:oMath xmlns:m="http://schemas.openxmlformats.org/officeDocument/2006/math">
                    <m:r>
                      <a:rPr lang="en-AU" sz="2800" b="0" i="1" smtClean="0">
                        <a:latin typeface="Cambria Math" panose="02040503050406030204" pitchFamily="18" charset="0"/>
                      </a:rPr>
                      <m:t>𝑡</m:t>
                    </m:r>
                  </m:oMath>
                </a14:m>
                <a:r>
                  <a:rPr lang="en-AU" sz="2800" dirty="0"/>
                  <a:t> and therefore decreasing back emf.</a:t>
                </a:r>
              </a:p>
              <a:p>
                <a:pPr marL="457200" indent="-457200">
                  <a:buFont typeface="Arial" panose="020B0604020202020204" pitchFamily="34" charset="0"/>
                  <a:buChar char="•"/>
                </a:pPr>
                <a:r>
                  <a:rPr lang="en-AU" sz="2800" dirty="0"/>
                  <a:t>This means that net emf increases (since the supply voltage is usually constant), increasing current and therefore increasing the force the motor applies (</a:t>
                </a:r>
                <a14:m>
                  <m:oMath xmlns:m="http://schemas.openxmlformats.org/officeDocument/2006/math">
                    <m:r>
                      <a:rPr lang="en-AU" sz="2800" b="0" i="1" smtClean="0">
                        <a:latin typeface="Cambria Math" panose="02040503050406030204" pitchFamily="18" charset="0"/>
                      </a:rPr>
                      <m:t>𝐹</m:t>
                    </m:r>
                    <m:r>
                      <a:rPr lang="en-AU" sz="2800" b="0" i="1" smtClean="0">
                        <a:latin typeface="Cambria Math" panose="02040503050406030204" pitchFamily="18" charset="0"/>
                      </a:rPr>
                      <m:t>=</m:t>
                    </m:r>
                    <m:r>
                      <a:rPr lang="en-AU" sz="2800" b="0" i="1" smtClean="0">
                        <a:latin typeface="Cambria Math" panose="02040503050406030204" pitchFamily="18" charset="0"/>
                      </a:rPr>
                      <m:t>𝐼</m:t>
                    </m:r>
                    <m:r>
                      <a:rPr lang="en-AU" sz="2800" b="0" i="1" smtClean="0">
                        <a:latin typeface="Cambria Math" panose="02040503050406030204" pitchFamily="18" charset="0"/>
                      </a:rPr>
                      <m:t>ℓ</m:t>
                    </m:r>
                    <m:r>
                      <a:rPr lang="en-AU" sz="2800" b="0" i="1" smtClean="0">
                        <a:latin typeface="Cambria Math" panose="02040503050406030204" pitchFamily="18" charset="0"/>
                      </a:rPr>
                      <m:t>𝐵</m:t>
                    </m:r>
                  </m:oMath>
                </a14:m>
                <a:r>
                  <a:rPr lang="en-AU" sz="2800" dirty="0"/>
                  <a:t>).</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3" y="584775"/>
                <a:ext cx="11416940" cy="2677656"/>
              </a:xfrm>
              <a:prstGeom prst="rect">
                <a:avLst/>
              </a:prstGeom>
              <a:blipFill>
                <a:blip r:embed="rId3"/>
                <a:stretch>
                  <a:fillRect l="-961" t="-2278" r="-641" b="-5695"/>
                </a:stretch>
              </a:blipFill>
            </p:spPr>
            <p:txBody>
              <a:bodyPr/>
              <a:lstStyle/>
              <a:p>
                <a:r>
                  <a:rPr lang="en-AU">
                    <a:noFill/>
                  </a:rPr>
                  <a:t> </a:t>
                </a:r>
              </a:p>
            </p:txBody>
          </p:sp>
        </mc:Fallback>
      </mc:AlternateContent>
      <p:sp>
        <p:nvSpPr>
          <p:cNvPr id="2" name="Rectangle 1">
            <a:extLst>
              <a:ext uri="{FF2B5EF4-FFF2-40B4-BE49-F238E27FC236}">
                <a16:creationId xmlns:a16="http://schemas.microsoft.com/office/drawing/2014/main" id="{F49DEE12-FBD1-168C-E690-EE825132553E}"/>
              </a:ext>
            </a:extLst>
          </p:cNvPr>
          <p:cNvSpPr/>
          <p:nvPr/>
        </p:nvSpPr>
        <p:spPr>
          <a:xfrm>
            <a:off x="9209314" y="6505303"/>
            <a:ext cx="1711235" cy="248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03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a:t>
            </a:r>
          </a:p>
        </p:txBody>
      </p:sp>
      <p:sp>
        <p:nvSpPr>
          <p:cNvPr id="3" name="TextBox 2">
            <a:extLst>
              <a:ext uri="{FF2B5EF4-FFF2-40B4-BE49-F238E27FC236}">
                <a16:creationId xmlns:a16="http://schemas.microsoft.com/office/drawing/2014/main" id="{A0094C3D-61B1-2EC6-783A-0929582ACB6A}"/>
              </a:ext>
            </a:extLst>
          </p:cNvPr>
          <p:cNvSpPr txBox="1"/>
          <p:nvPr/>
        </p:nvSpPr>
        <p:spPr>
          <a:xfrm>
            <a:off x="-4" y="584775"/>
            <a:ext cx="10816050" cy="5693866"/>
          </a:xfrm>
          <a:prstGeom prst="rect">
            <a:avLst/>
          </a:prstGeom>
          <a:noFill/>
        </p:spPr>
        <p:txBody>
          <a:bodyPr wrap="square" rtlCol="0">
            <a:spAutoFit/>
          </a:bodyPr>
          <a:lstStyle/>
          <a:p>
            <a:r>
              <a:rPr lang="en-AU" sz="2800" dirty="0"/>
              <a:t>A fan motor with a resistance of 5.00 </a:t>
            </a:r>
            <a:r>
              <a:rPr lang="el-GR" sz="2800" dirty="0"/>
              <a:t>Ω</a:t>
            </a:r>
            <a:r>
              <a:rPr lang="en-AU" sz="2800" dirty="0"/>
              <a:t> is connected to a 120 V power supply. When the motor reaches full speed under normal load, it produces a back emf of 108 V.</a:t>
            </a:r>
          </a:p>
          <a:p>
            <a:pPr marL="514350" indent="-514350">
              <a:buFont typeface="+mj-lt"/>
              <a:buAutoNum type="alphaLcParenR"/>
            </a:pPr>
            <a:r>
              <a:rPr lang="en-AU" sz="2800" dirty="0"/>
              <a:t>What is the start-up (initial) current in the armature?</a:t>
            </a:r>
          </a:p>
          <a:p>
            <a:pPr marL="514350" indent="-514350">
              <a:buFont typeface="+mj-lt"/>
              <a:buAutoNum type="alphaLcParenR"/>
            </a:pPr>
            <a:r>
              <a:rPr lang="en-AU" sz="2800" dirty="0"/>
              <a:t>What is the current in the armature when the motor is running at full speed?</a:t>
            </a:r>
          </a:p>
          <a:p>
            <a:pPr marL="514350" indent="-514350">
              <a:buFont typeface="+mj-lt"/>
              <a:buAutoNum type="alphaLcParenR"/>
            </a:pPr>
            <a:r>
              <a:rPr lang="en-AU" sz="2800" dirty="0"/>
              <a:t>Wanting to prove how tough he is, a somewhat insecure lower school student sticks his hand into the fan, causing it to come to a sudden stop (and causing him a considerable amount of pain). What effect will this have on the:</a:t>
            </a:r>
          </a:p>
          <a:p>
            <a:pPr marL="1028700" lvl="1" indent="-571500">
              <a:buFont typeface="+mj-lt"/>
              <a:buAutoNum type="romanLcPeriod"/>
            </a:pPr>
            <a:r>
              <a:rPr lang="en-AU" sz="2800" dirty="0"/>
              <a:t>Net emf of the circuit?</a:t>
            </a:r>
          </a:p>
          <a:p>
            <a:pPr marL="1028700" lvl="1" indent="-571500">
              <a:buFont typeface="+mj-lt"/>
              <a:buAutoNum type="romanLcPeriod"/>
            </a:pPr>
            <a:r>
              <a:rPr lang="en-AU" sz="2800" dirty="0"/>
              <a:t>Condition of the motor, especially if it is held still for a longer period of time?</a:t>
            </a:r>
            <a:endParaRPr lang="en-GB" sz="2800" dirty="0"/>
          </a:p>
        </p:txBody>
      </p:sp>
    </p:spTree>
    <p:extLst>
      <p:ext uri="{BB962C8B-B14F-4D97-AF65-F5344CB8AC3E}">
        <p14:creationId xmlns:p14="http://schemas.microsoft.com/office/powerpoint/2010/main" val="31526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93556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Regenerative Braking</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1416940" cy="3108543"/>
          </a:xfrm>
          <a:prstGeom prst="rect">
            <a:avLst/>
          </a:prstGeom>
          <a:noFill/>
        </p:spPr>
        <p:txBody>
          <a:bodyPr wrap="square" rtlCol="0">
            <a:spAutoFit/>
          </a:bodyPr>
          <a:lstStyle/>
          <a:p>
            <a:pPr marL="457200" indent="-457200">
              <a:buFont typeface="Arial" panose="020B0604020202020204" pitchFamily="34" charset="0"/>
              <a:buChar char="•"/>
            </a:pPr>
            <a:r>
              <a:rPr lang="en-AU" sz="2800" dirty="0"/>
              <a:t>When traditional vehicles brake, their kinetic energy is wasted as heat.</a:t>
            </a:r>
          </a:p>
          <a:p>
            <a:pPr marL="457200" indent="-457200">
              <a:buFont typeface="Arial" panose="020B0604020202020204" pitchFamily="34" charset="0"/>
              <a:buChar char="•"/>
            </a:pPr>
            <a:r>
              <a:rPr lang="en-AU" sz="2800" dirty="0"/>
              <a:t>Induction allows electric and hybrid vehicles to use their own motors as generators, turning their kinetic energy into electrical energy that can be stored in capacitors or used to charge their batteries.</a:t>
            </a:r>
          </a:p>
          <a:p>
            <a:pPr marL="457200" indent="-457200">
              <a:buFont typeface="Arial" panose="020B0604020202020204" pitchFamily="34" charset="0"/>
              <a:buChar char="•"/>
            </a:pPr>
            <a:r>
              <a:rPr lang="en-AU" sz="2800" dirty="0"/>
              <a:t>Whenever the driver is not accelerating, the rotation of the wheels is used to rotate the coil inside the motor, causing it </a:t>
            </a:r>
            <a:br>
              <a:rPr lang="en-AU" sz="2800" dirty="0"/>
            </a:br>
            <a:r>
              <a:rPr lang="en-AU" sz="2800" dirty="0"/>
              <a:t>to behave as a generator.</a:t>
            </a:r>
          </a:p>
        </p:txBody>
      </p:sp>
      <p:pic>
        <p:nvPicPr>
          <p:cNvPr id="5" name="Picture 4">
            <a:extLst>
              <a:ext uri="{FF2B5EF4-FFF2-40B4-BE49-F238E27FC236}">
                <a16:creationId xmlns:a16="http://schemas.microsoft.com/office/drawing/2014/main" id="{325E933A-0B18-904B-7659-19E467F5FC62}"/>
              </a:ext>
            </a:extLst>
          </p:cNvPr>
          <p:cNvPicPr>
            <a:picLocks noChangeAspect="1"/>
          </p:cNvPicPr>
          <p:nvPr/>
        </p:nvPicPr>
        <p:blipFill>
          <a:blip r:embed="rId3"/>
          <a:stretch>
            <a:fillRect/>
          </a:stretch>
        </p:blipFill>
        <p:spPr>
          <a:xfrm>
            <a:off x="7413170" y="3280784"/>
            <a:ext cx="4778829" cy="3577216"/>
          </a:xfrm>
          <a:prstGeom prst="rect">
            <a:avLst/>
          </a:prstGeom>
        </p:spPr>
      </p:pic>
      <p:pic>
        <p:nvPicPr>
          <p:cNvPr id="2050" name="Picture 2" descr="Machinedesign Com Sites Machinedesign com Files Uploads 2015 03 4 Regen Braking">
            <a:extLst>
              <a:ext uri="{FF2B5EF4-FFF2-40B4-BE49-F238E27FC236}">
                <a16:creationId xmlns:a16="http://schemas.microsoft.com/office/drawing/2014/main" id="{2932DDA5-57E2-027C-F3D4-F5DC088E6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3733800"/>
            <a:ext cx="56769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93556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Regenerative Braking</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8324854"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Lenz’s law demands that the induced current opposes the change in flux, so the wheels experience a torque in the opposite direction to their motion. </a:t>
            </a:r>
          </a:p>
          <a:p>
            <a:pPr marL="457200" indent="-457200">
              <a:buFont typeface="Arial" panose="020B0604020202020204" pitchFamily="34" charset="0"/>
              <a:buChar char="•"/>
            </a:pPr>
            <a:r>
              <a:rPr lang="en-AU" sz="2800" dirty="0"/>
              <a:t>This causes vehicles with regenerative braking to slow down significantly even when the brake pedal is not being pressed.</a:t>
            </a:r>
          </a:p>
          <a:p>
            <a:pPr marL="914400" lvl="1" indent="-457200">
              <a:buFont typeface="Arial" panose="020B0604020202020204" pitchFamily="34" charset="0"/>
              <a:buChar char="•"/>
            </a:pPr>
            <a:r>
              <a:rPr lang="en-AU" sz="2800" dirty="0"/>
              <a:t>(Traditional cars would generally coast in these situations, maintaining as much speed as possible.)</a:t>
            </a:r>
          </a:p>
        </p:txBody>
      </p:sp>
      <p:pic>
        <p:nvPicPr>
          <p:cNvPr id="2" name="EVs recharge while driving with regenerative braking! #shorts">
            <a:hlinkClick r:id="" action="ppaction://media"/>
            <a:extLst>
              <a:ext uri="{FF2B5EF4-FFF2-40B4-BE49-F238E27FC236}">
                <a16:creationId xmlns:a16="http://schemas.microsoft.com/office/drawing/2014/main" id="{D3658E8C-C3F5-FA49-4770-D639628EA5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4851" y="0"/>
            <a:ext cx="3867150" cy="6858000"/>
          </a:xfrm>
          <a:prstGeom prst="rect">
            <a:avLst/>
          </a:prstGeom>
        </p:spPr>
      </p:pic>
    </p:spTree>
    <p:extLst>
      <p:ext uri="{BB962C8B-B14F-4D97-AF65-F5344CB8AC3E}">
        <p14:creationId xmlns:p14="http://schemas.microsoft.com/office/powerpoint/2010/main" val="27291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2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7381</TotalTime>
  <Words>1099</Words>
  <Application>Microsoft Office PowerPoint</Application>
  <PresentationFormat>Widescreen</PresentationFormat>
  <Paragraphs>68</Paragraphs>
  <Slides>11</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Cambria Math</vt:lpstr>
      <vt:lpstr>Office Theme</vt:lpstr>
      <vt:lpstr>Other Applications of Electromagnetism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104</cp:revision>
  <dcterms:created xsi:type="dcterms:W3CDTF">2022-02-16T03:17:05Z</dcterms:created>
  <dcterms:modified xsi:type="dcterms:W3CDTF">2023-05-05T03:19:28Z</dcterms:modified>
</cp:coreProperties>
</file>